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6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8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8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9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5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3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6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8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38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84" r:id="rId6"/>
    <p:sldLayoutId id="2147484080" r:id="rId7"/>
    <p:sldLayoutId id="2147484081" r:id="rId8"/>
    <p:sldLayoutId id="2147484082" r:id="rId9"/>
    <p:sldLayoutId id="2147484083" r:id="rId10"/>
    <p:sldLayoutId id="214748408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freebie.photography/concept/slides/the_network.htm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freebie.photography/concept/slides/the_network.htm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3">
            <a:extLst>
              <a:ext uri="{FF2B5EF4-FFF2-40B4-BE49-F238E27FC236}">
                <a16:creationId xmlns:a16="http://schemas.microsoft.com/office/drawing/2014/main" id="{B481C0C5-3BDE-40A3-9A34-72EC07482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4">
              <a:alphaModFix amt="29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effectLst>
            <a:outerShdw blurRad="190500" dist="101600" dir="5400000" algn="ctr" rotWithShape="0">
              <a:schemeClr val="bg1">
                <a:lumMod val="75000"/>
                <a:lumOff val="25000"/>
              </a:schemeClr>
            </a:outerShdw>
            <a:reflection blurRad="76200" stA="45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12C0-6BEC-4846-AB0F-DD899F19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  <a:effectLst>
            <a:reflection stA="45000" endPos="0" dist="38100" dir="5400000" sy="-100000" algn="bl" rotWithShape="0"/>
          </a:effectLst>
          <a:scene3d>
            <a:camera prst="orthographicFront"/>
            <a:lightRig rig="threePt" dir="t"/>
          </a:scene3d>
          <a:sp3d contourW="50800">
            <a:contourClr>
              <a:schemeClr val="tx1"/>
            </a:contourClr>
          </a:sp3d>
        </p:spPr>
        <p:txBody>
          <a:bodyPr>
            <a:normAutofit fontScale="90000"/>
          </a:bodyPr>
          <a:lstStyle/>
          <a:p>
            <a:pPr algn="ctr"/>
            <a: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STAT 387 </a:t>
            </a:r>
            <a:b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Introduction to Statistical Learning </a:t>
            </a:r>
            <a:b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Winter 2022</a:t>
            </a:r>
            <a:b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German Credit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ECA52-BC2E-4410-9460-9DC4856A7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endParaRPr lang="en-US" sz="1300" dirty="0"/>
          </a:p>
          <a:p>
            <a:pPr algn="ctr">
              <a:lnSpc>
                <a:spcPct val="120000"/>
              </a:lnSpc>
            </a:pPr>
            <a:endParaRPr lang="en-US" sz="1300" dirty="0"/>
          </a:p>
          <a:p>
            <a:pPr algn="ctr">
              <a:lnSpc>
                <a:spcPct val="120000"/>
              </a:lnSpc>
            </a:pPr>
            <a:r>
              <a:rPr lang="en-US" sz="1300" dirty="0"/>
              <a:t>Keaton Spiller</a:t>
            </a:r>
          </a:p>
        </p:txBody>
      </p:sp>
      <p:cxnSp>
        <p:nvCxnSpPr>
          <p:cNvPr id="111" name="Straight Connector 10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4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38AF07A2-9C1E-4FFA-8757-962DCCFDD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97" y="270890"/>
            <a:ext cx="3069021" cy="1345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E68D4A-3C00-4106-B150-2A1BBCFA0E16}"/>
              </a:ext>
            </a:extLst>
          </p:cNvPr>
          <p:cNvSpPr txBox="1"/>
          <p:nvPr/>
        </p:nvSpPr>
        <p:spPr>
          <a:xfrm>
            <a:off x="6650852" y="1715579"/>
            <a:ext cx="478838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Variable reduced logistic model predicted on test data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Accuracy  = 0.6382979</a:t>
            </a: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Error  = 0.3617021</a:t>
            </a: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Sensitivity = 0.7909091</a:t>
            </a: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Specificity = 0.4230769</a:t>
            </a: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algn="ctr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AUC = 0.7057 ( Higher AUC )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14CA0A3-1599-40C0-BAAC-41AEADD6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" y="47795"/>
            <a:ext cx="6006848" cy="3136839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9C11C60-35D5-4C89-935E-91C36B302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4634"/>
            <a:ext cx="6090862" cy="37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3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7C81D-B78F-4D38-8195-785C08281037}"/>
              </a:ext>
            </a:extLst>
          </p:cNvPr>
          <p:cNvSpPr txBox="1"/>
          <p:nvPr/>
        </p:nvSpPr>
        <p:spPr>
          <a:xfrm>
            <a:off x="6608453" y="1308918"/>
            <a:ext cx="47883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Accuracy Difference</a:t>
            </a:r>
          </a:p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</a:p>
          <a:p>
            <a:pPr marL="457200" algn="ctr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0.6382979 vs 0.6489362</a:t>
            </a:r>
          </a:p>
          <a:p>
            <a:pPr marL="457200" algn="ctr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algn="ctr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 fewer variables</a:t>
            </a:r>
          </a:p>
          <a:p>
            <a:pPr marL="457200" algn="ctr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algn="ctr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algn="ctr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AUC went from 0.6978 to 0.7057 </a:t>
            </a:r>
          </a:p>
          <a:p>
            <a:pPr marL="457200" algn="ctr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What is the Equation of the Logistic model?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CDD0F-EDB4-49AA-9822-31F006991688}"/>
              </a:ext>
            </a:extLst>
          </p:cNvPr>
          <p:cNvSpPr txBox="1"/>
          <p:nvPr/>
        </p:nvSpPr>
        <p:spPr>
          <a:xfrm>
            <a:off x="218866" y="3060150"/>
            <a:ext cx="5658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In our case the X is a matrix with 12 variables</a:t>
            </a:r>
          </a:p>
          <a:p>
            <a:pPr algn="ctr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 checkingstatus1 + duration + history + purpose + savings + installment + others + age + </a:t>
            </a:r>
            <a:r>
              <a:rPr lang="en-US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otherplans</a:t>
            </a:r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 + housing + tele + foreign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0836742-E859-4FE8-88AD-F199B0BA6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9" y="1703561"/>
            <a:ext cx="4633362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7C81D-B78F-4D38-8195-785C08281037}"/>
              </a:ext>
            </a:extLst>
          </p:cNvPr>
          <p:cNvSpPr txBox="1"/>
          <p:nvPr/>
        </p:nvSpPr>
        <p:spPr>
          <a:xfrm>
            <a:off x="9978013" y="2620683"/>
            <a:ext cx="1995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Summary of the</a:t>
            </a:r>
          </a:p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Variable Reduced logistic model</a:t>
            </a:r>
          </a:p>
          <a:p>
            <a:pPr marL="457200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What is the Equation of the Logistic model?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CDD0F-EDB4-49AA-9822-31F006991688}"/>
              </a:ext>
            </a:extLst>
          </p:cNvPr>
          <p:cNvSpPr txBox="1"/>
          <p:nvPr/>
        </p:nvSpPr>
        <p:spPr>
          <a:xfrm>
            <a:off x="194135" y="1628795"/>
            <a:ext cx="5658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Analyzing the coefficients and the 95% confidence interval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B8A825-3FE6-49D3-BFA1-A566D8193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13" y="370675"/>
            <a:ext cx="3688400" cy="6061656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4C4C68C-A38F-4A87-A2ED-97D928B1F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67" y="2355926"/>
            <a:ext cx="2804403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7C81D-B78F-4D38-8195-785C08281037}"/>
              </a:ext>
            </a:extLst>
          </p:cNvPr>
          <p:cNvSpPr txBox="1"/>
          <p:nvPr/>
        </p:nvSpPr>
        <p:spPr>
          <a:xfrm>
            <a:off x="6636329" y="2044677"/>
            <a:ext cx="5108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Training error rate vs test error rate</a:t>
            </a:r>
          </a:p>
          <a:p>
            <a:pPr marL="457200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training error Rate for the variable reduced Logistic model = 0.4027094</a:t>
            </a:r>
          </a:p>
          <a:p>
            <a:pPr marL="457200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/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/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test error rate for the variable reduced logistic model = 0.3617021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Logistic Model Train vs Test Error Rate?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FCFF20B-3E69-4C59-9629-7E50917F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69" y="619863"/>
            <a:ext cx="3214548" cy="11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2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904910"/>
            <a:ext cx="56582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Multiple models trained and predicted on train data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Logistic, KNN, LDA,OR QDA?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F807B-B6DC-4C20-976B-AD049D1F60B1}"/>
              </a:ext>
            </a:extLst>
          </p:cNvPr>
          <p:cNvSpPr txBox="1"/>
          <p:nvPr/>
        </p:nvSpPr>
        <p:spPr>
          <a:xfrm>
            <a:off x="7449423" y="43136"/>
            <a:ext cx="353633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Therefore</a:t>
            </a:r>
          </a:p>
          <a:p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Based on train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Accuracy and Error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KNN is the best model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QDA has highest AUC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09B08F6-3504-48FF-8300-BF7BBE515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08843"/>
              </p:ext>
            </p:extLst>
          </p:nvPr>
        </p:nvGraphicFramePr>
        <p:xfrm>
          <a:off x="516455" y="4056589"/>
          <a:ext cx="1072135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893">
                  <a:extLst>
                    <a:ext uri="{9D8B030D-6E8A-4147-A177-3AD203B41FA5}">
                      <a16:colId xmlns:a16="http://schemas.microsoft.com/office/drawing/2014/main" val="1003291244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362861761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922681131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4175606670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4136162605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04778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full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0.7985714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0.2033333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Reduced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0.5972906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0.4027094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0.7050847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0.3108108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5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0.7549261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0.2450739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0.9491525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0.2387387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0.5751232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0.4248768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0.9135593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0.5135135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0.8352497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7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QDA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0.5110837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0.4889163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0.7661017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0.8063063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0.8477248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08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726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187315" y="856909"/>
            <a:ext cx="56582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Multiple models trained on train data and predicted on test data</a:t>
            </a: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Logistic, KNN, LDA,OR QDA?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F807B-B6DC-4C20-976B-AD049D1F60B1}"/>
              </a:ext>
            </a:extLst>
          </p:cNvPr>
          <p:cNvSpPr txBox="1"/>
          <p:nvPr/>
        </p:nvSpPr>
        <p:spPr>
          <a:xfrm>
            <a:off x="7378402" y="678134"/>
            <a:ext cx="35363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Therefore</a:t>
            </a:r>
          </a:p>
          <a:p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Based on test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Accuracy, Error, and AUC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LDA is the best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09B08F6-3504-48FF-8300-BF7BBE515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650093"/>
              </p:ext>
            </p:extLst>
          </p:nvPr>
        </p:nvGraphicFramePr>
        <p:xfrm>
          <a:off x="484904" y="4073843"/>
          <a:ext cx="1072135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893">
                  <a:extLst>
                    <a:ext uri="{9D8B030D-6E8A-4147-A177-3AD203B41FA5}">
                      <a16:colId xmlns:a16="http://schemas.microsoft.com/office/drawing/2014/main" val="1003291244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362861761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922681131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4175606670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4136162605"/>
                    </a:ext>
                  </a:extLst>
                </a:gridCol>
                <a:gridCol w="1786893">
                  <a:extLst>
                    <a:ext uri="{9D8B030D-6E8A-4147-A177-3AD203B41FA5}">
                      <a16:colId xmlns:a16="http://schemas.microsoft.com/office/drawing/2014/main" val="2047784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5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full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0.6489362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0.3510638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0.8818182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0.3205128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Reduced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0.6382979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0.3617021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0.7909091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0.4230769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5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0.6170213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0.3829787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0.7909091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0.3717949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0.6755319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0.3244681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0.7168998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7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QDA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a:t>0.606383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0.393617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0.6181818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0.5897436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0.6618881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08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8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Bonus Slides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Cross Validation?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If we used LOOCV, K-fold what would it tell us in terms of model selection?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F807B-B6DC-4C20-976B-AD049D1F60B1}"/>
              </a:ext>
            </a:extLst>
          </p:cNvPr>
          <p:cNvSpPr txBox="1"/>
          <p:nvPr/>
        </p:nvSpPr>
        <p:spPr>
          <a:xfrm>
            <a:off x="7381978" y="640914"/>
            <a:ext cx="3536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Therefore</a:t>
            </a:r>
          </a:p>
          <a:p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2ECDA-606B-474D-8F50-FA21D850D7CC}"/>
              </a:ext>
            </a:extLst>
          </p:cNvPr>
          <p:cNvSpPr txBox="1"/>
          <p:nvPr/>
        </p:nvSpPr>
        <p:spPr>
          <a:xfrm>
            <a:off x="7364578" y="1494059"/>
            <a:ext cx="3536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Benefits to CV Methods?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LOOCV: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more </a:t>
            </a:r>
            <a:r>
              <a:rPr lang="en-US" sz="2800" dirty="0" err="1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Bias,less</a:t>
            </a: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Variance 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K-Fold: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less Bias, &gt; Variance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664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Bonus Slides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Ridge or Lasso For model selection (regularization)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2ECDA-606B-474D-8F50-FA21D850D7CC}"/>
              </a:ext>
            </a:extLst>
          </p:cNvPr>
          <p:cNvSpPr txBox="1"/>
          <p:nvPr/>
        </p:nvSpPr>
        <p:spPr>
          <a:xfrm>
            <a:off x="7471110" y="416841"/>
            <a:ext cx="3536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Ridge: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L2 Selection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Small coefficients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Lasso: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L1 Selection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Large coefficients (</a:t>
            </a:r>
            <a:r>
              <a:rPr lang="en-US" sz="2800" dirty="0" err="1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Sparcity</a:t>
            </a: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ED53877-74F2-4F68-9345-8F716EF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6" y="2616030"/>
            <a:ext cx="5723116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BAF062-B9A0-49AD-8ED9-CB512EB4321B}"/>
              </a:ext>
            </a:extLst>
          </p:cNvPr>
          <p:cNvSpPr txBox="1"/>
          <p:nvPr/>
        </p:nvSpPr>
        <p:spPr>
          <a:xfrm>
            <a:off x="218866" y="370675"/>
            <a:ext cx="56582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Bonus Slides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Chi square test for model selection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2ECDA-606B-474D-8F50-FA21D850D7CC}"/>
              </a:ext>
            </a:extLst>
          </p:cNvPr>
          <p:cNvSpPr txBox="1"/>
          <p:nvPr/>
        </p:nvSpPr>
        <p:spPr>
          <a:xfrm>
            <a:off x="397376" y="4645389"/>
            <a:ext cx="55891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anova(model1,model2, test="Chisq")</a:t>
            </a:r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A9D4D-DB31-4AC6-A655-2C726FDBF46B}"/>
              </a:ext>
            </a:extLst>
          </p:cNvPr>
          <p:cNvSpPr txBox="1"/>
          <p:nvPr/>
        </p:nvSpPr>
        <p:spPr>
          <a:xfrm>
            <a:off x="7471110" y="416841"/>
            <a:ext cx="3536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800" b="0" i="0" dirty="0" err="1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chisq.test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()</a:t>
            </a:r>
            <a:b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used for two categorical variables</a:t>
            </a:r>
            <a:b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My data has multiple qualitative and quantitative variables</a:t>
            </a: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57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3">
            <a:extLst>
              <a:ext uri="{FF2B5EF4-FFF2-40B4-BE49-F238E27FC236}">
                <a16:creationId xmlns:a16="http://schemas.microsoft.com/office/drawing/2014/main" id="{B481C0C5-3BDE-40A3-9A34-72EC074826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4">
              <a:alphaModFix amt="29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effectLst>
            <a:outerShdw blurRad="190500" dist="101600" dir="5400000" algn="ctr" rotWithShape="0">
              <a:schemeClr val="bg1">
                <a:lumMod val="75000"/>
                <a:lumOff val="25000"/>
              </a:schemeClr>
            </a:outerShdw>
            <a:reflection blurRad="76200" stA="450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12C0-6BEC-4846-AB0F-DD899F19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  <a:effectLst>
            <a:reflection stA="45000" endPos="0" dist="38100" dir="5400000" sy="-100000" algn="bl" rotWithShape="0"/>
          </a:effectLst>
          <a:scene3d>
            <a:camera prst="orthographicFront"/>
            <a:lightRig rig="threePt" dir="t"/>
          </a:scene3d>
          <a:sp3d contourW="50800">
            <a:contourClr>
              <a:schemeClr val="tx1"/>
            </a:contourClr>
          </a:sp3d>
        </p:spPr>
        <p:txBody>
          <a:bodyPr>
            <a:normAutofit/>
          </a:bodyPr>
          <a:lstStyle/>
          <a:p>
            <a:pPr algn="ctr"/>
            <a: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Thank you For you time</a:t>
            </a:r>
            <a:br>
              <a:rPr lang="en-US" b="0" i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ECA52-BC2E-4410-9460-9DC4856A7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endParaRPr lang="en-US" sz="1300" dirty="0"/>
          </a:p>
          <a:p>
            <a:pPr algn="ctr">
              <a:lnSpc>
                <a:spcPct val="120000"/>
              </a:lnSpc>
            </a:pPr>
            <a:endParaRPr lang="en-US" sz="1300" dirty="0"/>
          </a:p>
          <a:p>
            <a:pPr algn="ctr">
              <a:lnSpc>
                <a:spcPct val="120000"/>
              </a:lnSpc>
            </a:pPr>
            <a:r>
              <a:rPr lang="en-US" sz="1300" dirty="0"/>
              <a:t>Keaton Spiller</a:t>
            </a:r>
          </a:p>
        </p:txBody>
      </p:sp>
      <p:cxnSp>
        <p:nvCxnSpPr>
          <p:cNvPr id="111" name="Straight Connector 10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912C0-6BEC-4846-AB0F-DD899F19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863" y="427764"/>
            <a:ext cx="3936275" cy="1669772"/>
          </a:xfrm>
          <a:scene3d>
            <a:camera prst="orthographicFront"/>
            <a:lightRig rig="threePt" dir="t"/>
          </a:scene3d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Exploratory Analysis</a:t>
            </a: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ECA52-BC2E-4410-9460-9DC4856A7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1291702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endParaRPr lang="en-US" sz="1700" dirty="0"/>
          </a:p>
          <a:p>
            <a:pPr algn="ctr">
              <a:lnSpc>
                <a:spcPct val="120000"/>
              </a:lnSpc>
            </a:pPr>
            <a:endParaRPr lang="en-US" sz="17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9083D0-1BE3-46FF-A90C-43D012246C8A}"/>
              </a:ext>
            </a:extLst>
          </p:cNvPr>
          <p:cNvSpPr txBox="1">
            <a:spLocks/>
          </p:cNvSpPr>
          <p:nvPr/>
        </p:nvSpPr>
        <p:spPr>
          <a:xfrm>
            <a:off x="1079863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F44A530-BEBF-4412-9E4B-804937341B68}"/>
              </a:ext>
            </a:extLst>
          </p:cNvPr>
          <p:cNvSpPr txBox="1">
            <a:spLocks/>
          </p:cNvSpPr>
          <p:nvPr/>
        </p:nvSpPr>
        <p:spPr>
          <a:xfrm>
            <a:off x="1074726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Are there any interesting patterns in the data?</a:t>
            </a: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7C8E-A8EA-4A3A-AD56-D00BFBB3B1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" y="4249360"/>
            <a:ext cx="12220638" cy="2608640"/>
          </a:xfrm>
          <a:prstGeom prst="rect">
            <a:avLst/>
          </a:prstGeom>
          <a:effectLst>
            <a:reflection stA="45000" endPos="65000" dist="177800" dir="5400000" sy="-100000" algn="bl" rotWithShape="0"/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B4C29ED-8AA9-48D0-B749-2C1A97A40A4D}"/>
              </a:ext>
            </a:extLst>
          </p:cNvPr>
          <p:cNvSpPr txBox="1">
            <a:spLocks/>
          </p:cNvSpPr>
          <p:nvPr/>
        </p:nvSpPr>
        <p:spPr>
          <a:xfrm>
            <a:off x="7180999" y="2288067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2200" b="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14400" b="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Goal is Logistic prediction on Default {0,1}</a:t>
            </a:r>
          </a:p>
          <a:p>
            <a:pPr algn="ctr">
              <a:lnSpc>
                <a:spcPct val="110000"/>
              </a:lnSpc>
            </a:pPr>
            <a:endParaRPr lang="en-US" sz="14400" b="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10000"/>
              </a:lnSpc>
            </a:pPr>
            <a:r>
              <a:rPr lang="en-US" sz="14400" b="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Default = Y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128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912C0-6BEC-4846-AB0F-DD899F19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863" y="774605"/>
            <a:ext cx="3936275" cy="1669772"/>
          </a:xfrm>
          <a:scene3d>
            <a:camera prst="orthographicFront"/>
            <a:lightRig rig="threePt" dir="t"/>
          </a:scene3d>
        </p:spPr>
        <p:txBody>
          <a:bodyPr anchor="b">
            <a:normAutofit fontScale="90000"/>
          </a:bodyPr>
          <a:lstStyle/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14 Categoric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 &amp; 7 Numeric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Variables</a:t>
            </a: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8ECA52-BC2E-4410-9460-9DC4856A7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1291702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endParaRPr lang="en-US" sz="1700" dirty="0"/>
          </a:p>
          <a:p>
            <a:pPr algn="ctr">
              <a:lnSpc>
                <a:spcPct val="120000"/>
              </a:lnSpc>
            </a:pPr>
            <a:endParaRPr lang="en-US" sz="17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9083D0-1BE3-46FF-A90C-43D012246C8A}"/>
              </a:ext>
            </a:extLst>
          </p:cNvPr>
          <p:cNvSpPr txBox="1">
            <a:spLocks/>
          </p:cNvSpPr>
          <p:nvPr/>
        </p:nvSpPr>
        <p:spPr>
          <a:xfrm>
            <a:off x="1079863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F44A530-BEBF-4412-9E4B-804937341B68}"/>
              </a:ext>
            </a:extLst>
          </p:cNvPr>
          <p:cNvSpPr txBox="1">
            <a:spLocks/>
          </p:cNvSpPr>
          <p:nvPr/>
        </p:nvSpPr>
        <p:spPr>
          <a:xfrm>
            <a:off x="1074726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Dealing with Categorical Variables</a:t>
            </a: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7222916-10F1-4EAC-92A0-4901745C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49" y="3909850"/>
            <a:ext cx="5780038" cy="286932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9A7E67A-EF89-4580-8A90-9BF893110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49" y="168167"/>
            <a:ext cx="5780038" cy="3573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DCD70-0892-47EE-84C0-5392A8827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2" y="4971997"/>
            <a:ext cx="3170400" cy="2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912C0-6BEC-4846-AB0F-DD899F19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863" y="2594114"/>
            <a:ext cx="3936275" cy="1669772"/>
          </a:xfrm>
          <a:scene3d>
            <a:camera prst="orthographicFront"/>
            <a:lightRig rig="threePt" dir="t"/>
          </a:scene3d>
        </p:spPr>
        <p:txBody>
          <a:bodyPr anchor="b">
            <a:normAutofit fontScale="90000"/>
          </a:bodyPr>
          <a:lstStyle/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Now the variables are in Factor form and our model can use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dummy variables 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n-1 classes</a:t>
            </a: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22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9083D0-1BE3-46FF-A90C-43D012246C8A}"/>
              </a:ext>
            </a:extLst>
          </p:cNvPr>
          <p:cNvSpPr txBox="1">
            <a:spLocks/>
          </p:cNvSpPr>
          <p:nvPr/>
        </p:nvSpPr>
        <p:spPr>
          <a:xfrm>
            <a:off x="1079863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40A9A8E7-BB62-464E-95E7-C0B3BD2D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6" y="666898"/>
            <a:ext cx="5349704" cy="264436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12CDF014-F698-48AC-91FC-7F8045976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7" y="5148893"/>
            <a:ext cx="4771697" cy="1005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C1E780-9714-417B-B7F2-47531D3441D6}"/>
              </a:ext>
            </a:extLst>
          </p:cNvPr>
          <p:cNvSpPr txBox="1"/>
          <p:nvPr/>
        </p:nvSpPr>
        <p:spPr>
          <a:xfrm>
            <a:off x="6997202" y="3429000"/>
            <a:ext cx="42987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History has 5 classes A30-A34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effectLst/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History A30 is reference &amp; will not show up in the model summary</a:t>
            </a:r>
          </a:p>
        </p:txBody>
      </p:sp>
    </p:spTree>
    <p:extLst>
      <p:ext uri="{BB962C8B-B14F-4D97-AF65-F5344CB8AC3E}">
        <p14:creationId xmlns:p14="http://schemas.microsoft.com/office/powerpoint/2010/main" val="2012457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9083D0-1BE3-46FF-A90C-43D012246C8A}"/>
              </a:ext>
            </a:extLst>
          </p:cNvPr>
          <p:cNvSpPr txBox="1">
            <a:spLocks/>
          </p:cNvSpPr>
          <p:nvPr/>
        </p:nvSpPr>
        <p:spPr>
          <a:xfrm>
            <a:off x="1079863" y="2194175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1E780-9714-417B-B7F2-47531D3441D6}"/>
              </a:ext>
            </a:extLst>
          </p:cNvPr>
          <p:cNvSpPr txBox="1"/>
          <p:nvPr/>
        </p:nvSpPr>
        <p:spPr>
          <a:xfrm>
            <a:off x="6671381" y="3863947"/>
            <a:ext cx="49503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Plotting variables against each other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credit amount and age looked very interesting</a:t>
            </a:r>
            <a:endParaRPr lang="en-US" sz="2800" dirty="0">
              <a:solidFill>
                <a:schemeClr val="bg1"/>
              </a:solidFill>
              <a:effectLst/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7CA5AE1-B347-4985-8FC8-FF9FCA0B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38" y="0"/>
            <a:ext cx="6090862" cy="342899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8BDC18-55C5-4D6B-BA19-43F86CD3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1138" cy="3428999"/>
          </a:xfrm>
          <a:prstGeom prst="rect">
            <a:avLst/>
          </a:prstGeom>
        </p:spPr>
      </p:pic>
      <p:pic>
        <p:nvPicPr>
          <p:cNvPr id="14" name="Picture 13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4D0320C5-A2C8-40E4-B965-06620260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" y="3429000"/>
            <a:ext cx="60485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9083D0-1BE3-46FF-A90C-43D012246C8A}"/>
              </a:ext>
            </a:extLst>
          </p:cNvPr>
          <p:cNvSpPr txBox="1">
            <a:spLocks/>
          </p:cNvSpPr>
          <p:nvPr/>
        </p:nvSpPr>
        <p:spPr>
          <a:xfrm>
            <a:off x="1074725" y="1559730"/>
            <a:ext cx="3936275" cy="1669772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br>
              <a:rPr lang="en-US" sz="1800" b="0" dirty="0">
                <a:latin typeface="MS Gothic" panose="020B0609070205080204" pitchFamily="49" charset="-128"/>
                <a:ea typeface="MS Gothic" panose="020B0609070205080204" pitchFamily="49" charset="-128"/>
              </a:rPr>
            </a:br>
            <a:endParaRPr lang="en-US" sz="1800" b="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10000"/>
              </a:lnSpc>
            </a:pPr>
            <a:r>
              <a:rPr lang="en-US" sz="80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Let us Train and Test based on Amount</a:t>
            </a:r>
          </a:p>
          <a:p>
            <a:pPr algn="ctr">
              <a:lnSpc>
                <a:spcPct val="110000"/>
              </a:lnSpc>
            </a:pPr>
            <a:endParaRPr lang="en-US" sz="8000" b="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10000"/>
              </a:lnSpc>
            </a:pPr>
            <a:r>
              <a:rPr lang="en-US" sz="80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train =</a:t>
            </a:r>
          </a:p>
          <a:p>
            <a:pPr algn="ctr">
              <a:lnSpc>
                <a:spcPct val="110000"/>
              </a:lnSpc>
            </a:pPr>
            <a:r>
              <a:rPr lang="en-US" sz="80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 amount &lt; 5000</a:t>
            </a:r>
          </a:p>
          <a:p>
            <a:pPr algn="ctr">
              <a:lnSpc>
                <a:spcPct val="110000"/>
              </a:lnSpc>
            </a:pPr>
            <a:endParaRPr lang="en-US" sz="8000" b="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10000"/>
              </a:lnSpc>
            </a:pPr>
            <a:r>
              <a:rPr lang="en-US" sz="80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Test =</a:t>
            </a:r>
          </a:p>
          <a:p>
            <a:pPr algn="ctr">
              <a:lnSpc>
                <a:spcPct val="110000"/>
              </a:lnSpc>
            </a:pPr>
            <a:r>
              <a:rPr lang="en-US" sz="8000" b="0" dirty="0">
                <a:latin typeface="MS Gothic" panose="020B0609070205080204" pitchFamily="49" charset="-128"/>
                <a:ea typeface="MS Gothic" panose="020B0609070205080204" pitchFamily="49" charset="-128"/>
              </a:rPr>
              <a:t>amount &gt;= 5000</a:t>
            </a:r>
          </a:p>
          <a:p>
            <a:pPr algn="ctr">
              <a:lnSpc>
                <a:spcPct val="110000"/>
              </a:lnSpc>
            </a:pPr>
            <a:endParaRPr lang="en-US" sz="9600" b="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>
              <a:lnSpc>
                <a:spcPct val="110000"/>
              </a:lnSpc>
            </a:pPr>
            <a:endParaRPr lang="en-US" sz="1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1E780-9714-417B-B7F2-47531D3441D6}"/>
              </a:ext>
            </a:extLst>
          </p:cNvPr>
          <p:cNvSpPr txBox="1"/>
          <p:nvPr/>
        </p:nvSpPr>
        <p:spPr>
          <a:xfrm>
            <a:off x="9841594" y="2438906"/>
            <a:ext cx="20857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Building A Logistic Model</a:t>
            </a: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w/</a:t>
            </a:r>
            <a:endParaRPr lang="en-US" sz="2800" dirty="0">
              <a:solidFill>
                <a:schemeClr val="bg1"/>
              </a:solidFill>
              <a:effectLst/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MS Gothic" panose="020B0609070205080204" pitchFamily="49" charset="-128"/>
                <a:ea typeface="MS Gothic" panose="020B0609070205080204" pitchFamily="49" charset="-128"/>
              </a:rPr>
              <a:t>Every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F22D0-5185-40BB-B7E0-D3CDA2A80856}"/>
              </a:ext>
            </a:extLst>
          </p:cNvPr>
          <p:cNvSpPr txBox="1"/>
          <p:nvPr/>
        </p:nvSpPr>
        <p:spPr>
          <a:xfrm>
            <a:off x="-5137" y="297789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( Train = 812 rows 20 variables</a:t>
            </a:r>
          </a:p>
          <a:p>
            <a:pPr algn="ctr"/>
            <a:r>
              <a:rPr 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Test = 188 rows 20 variables 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155E950-27DB-4091-84E5-1C221A30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25" y="0"/>
            <a:ext cx="3882229" cy="6857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4DC906-0456-49C6-A7D3-9B56AFAC801B}"/>
              </a:ext>
            </a:extLst>
          </p:cNvPr>
          <p:cNvSpPr txBox="1"/>
          <p:nvPr/>
        </p:nvSpPr>
        <p:spPr>
          <a:xfrm>
            <a:off x="-132476" y="4515285"/>
            <a:ext cx="60908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The logistic Model with every variable has an </a:t>
            </a: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AIC = 780.45</a:t>
            </a:r>
          </a:p>
        </p:txBody>
      </p:sp>
    </p:spTree>
    <p:extLst>
      <p:ext uri="{BB962C8B-B14F-4D97-AF65-F5344CB8AC3E}">
        <p14:creationId xmlns:p14="http://schemas.microsoft.com/office/powerpoint/2010/main" val="292697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C1E780-9714-417B-B7F2-47531D3441D6}"/>
              </a:ext>
            </a:extLst>
          </p:cNvPr>
          <p:cNvSpPr txBox="1"/>
          <p:nvPr/>
        </p:nvSpPr>
        <p:spPr>
          <a:xfrm>
            <a:off x="6969056" y="1744413"/>
            <a:ext cx="478838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Accuracy: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TP+TN/(TP+TN+FP+FN)= 0.6489362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Error: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1- (TP+TN/(TP+TN+FP+FN))= 0.3510638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Sensitivity: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TN/TN+FP = 0.8818182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Specificity: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TP/FN+TP = 0.3205128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DC906-0456-49C6-A7D3-9B56AFAC801B}"/>
              </a:ext>
            </a:extLst>
          </p:cNvPr>
          <p:cNvSpPr txBox="1"/>
          <p:nvPr/>
        </p:nvSpPr>
        <p:spPr>
          <a:xfrm>
            <a:off x="218866" y="1242887"/>
            <a:ext cx="56582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The confusion matrix of the logistic model predicted on test data without variable reduction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6A6ADD0-A67F-47AB-B50F-6DA9EDFD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69" y="210948"/>
            <a:ext cx="3421797" cy="1513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A005DD-18F7-42E5-B990-B5401CDE342D}"/>
              </a:ext>
            </a:extLst>
          </p:cNvPr>
          <p:cNvSpPr txBox="1"/>
          <p:nvPr/>
        </p:nvSpPr>
        <p:spPr>
          <a:xfrm>
            <a:off x="109544" y="4606917"/>
            <a:ext cx="5658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It is interesting the accuracy is </a:t>
            </a:r>
            <a:r>
              <a:rPr lang="en-US" sz="2800" dirty="0">
                <a:ea typeface="MS Gothic" panose="020B0609070205080204" pitchFamily="49" charset="-128"/>
              </a:rPr>
              <a:t>~</a:t>
            </a:r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65%, I was hoping for </a:t>
            </a:r>
            <a:r>
              <a:rPr lang="en-US" sz="2800" dirty="0">
                <a:ea typeface="MS Gothic" panose="020B0609070205080204" pitchFamily="49" charset="-128"/>
              </a:rPr>
              <a:t>~</a:t>
            </a:r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70%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4FFBF-451D-4817-9972-85C8D489E995}"/>
              </a:ext>
            </a:extLst>
          </p:cNvPr>
          <p:cNvSpPr txBox="1"/>
          <p:nvPr/>
        </p:nvSpPr>
        <p:spPr>
          <a:xfrm>
            <a:off x="109544" y="5877748"/>
            <a:ext cx="5658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AUC = 0.6978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35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2AE4EA-C471-4F32-94B5-103800C2C144}"/>
              </a:ext>
            </a:extLst>
          </p:cNvPr>
          <p:cNvSpPr txBox="1"/>
          <p:nvPr/>
        </p:nvSpPr>
        <p:spPr>
          <a:xfrm>
            <a:off x="218866" y="1257189"/>
            <a:ext cx="56582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Since Ridge, Lasso and anova with chi squared test weren’t apart of this class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Lets use </a:t>
            </a:r>
            <a:r>
              <a:rPr lang="en-US" sz="2800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StepAIC</a:t>
            </a:r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/BIC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95AF-19FA-4EA4-8C99-9153B002C363}"/>
              </a:ext>
            </a:extLst>
          </p:cNvPr>
          <p:cNvSpPr txBox="1"/>
          <p:nvPr/>
        </p:nvSpPr>
        <p:spPr>
          <a:xfrm>
            <a:off x="151616" y="155232"/>
            <a:ext cx="5658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Variable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8057C-5D5B-44EE-B00B-E1F275A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" y="4466008"/>
            <a:ext cx="5044960" cy="295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BD8D0-AD8A-490F-8366-AB08ED62CDB0}"/>
              </a:ext>
            </a:extLst>
          </p:cNvPr>
          <p:cNvSpPr txBox="1"/>
          <p:nvPr/>
        </p:nvSpPr>
        <p:spPr>
          <a:xfrm>
            <a:off x="6391006" y="1257189"/>
            <a:ext cx="56582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I chose to use Forward and Backwards Step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AIC and BIC methods in my case gave the same variables and AIC values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51CC3-FC1D-4AB0-B2F4-922AF3728417}"/>
              </a:ext>
            </a:extLst>
          </p:cNvPr>
          <p:cNvSpPr txBox="1"/>
          <p:nvPr/>
        </p:nvSpPr>
        <p:spPr>
          <a:xfrm>
            <a:off x="907814" y="5369978"/>
            <a:ext cx="4145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S Gothic" panose="020B0609070205080204" pitchFamily="49" charset="-128"/>
                <a:ea typeface="MS Gothic" panose="020B0609070205080204" pitchFamily="49" charset="-128"/>
              </a:rPr>
              <a:t>We want smaller AIC values</a:t>
            </a:r>
          </a:p>
        </p:txBody>
      </p:sp>
    </p:spTree>
    <p:extLst>
      <p:ext uri="{BB962C8B-B14F-4D97-AF65-F5344CB8AC3E}">
        <p14:creationId xmlns:p14="http://schemas.microsoft.com/office/powerpoint/2010/main" val="241825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2AE4EA-C471-4F32-94B5-103800C2C144}"/>
              </a:ext>
            </a:extLst>
          </p:cNvPr>
          <p:cNvSpPr txBox="1"/>
          <p:nvPr/>
        </p:nvSpPr>
        <p:spPr>
          <a:xfrm>
            <a:off x="0" y="1431712"/>
            <a:ext cx="56582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Stepping forwards adding variables and backwards removing variables based on lower AIC values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95AF-19FA-4EA4-8C99-9153B002C363}"/>
              </a:ext>
            </a:extLst>
          </p:cNvPr>
          <p:cNvSpPr txBox="1"/>
          <p:nvPr/>
        </p:nvSpPr>
        <p:spPr>
          <a:xfrm>
            <a:off x="138872" y="185579"/>
            <a:ext cx="5658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Variable Reduction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BD8D0-AD8A-490F-8366-AB08ED62CDB0}"/>
              </a:ext>
            </a:extLst>
          </p:cNvPr>
          <p:cNvSpPr txBox="1"/>
          <p:nvPr/>
        </p:nvSpPr>
        <p:spPr>
          <a:xfrm>
            <a:off x="6314866" y="548390"/>
            <a:ext cx="56582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Stepping forwards adding variables and backwards removing variables based on lower AIC values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54AB5C6-A2A4-4A11-9E2C-864EE6E9F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91" y="2961090"/>
            <a:ext cx="4359018" cy="2880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F8562-EAAA-451A-8E6E-DC133EECB90D}"/>
              </a:ext>
            </a:extLst>
          </p:cNvPr>
          <p:cNvSpPr txBox="1"/>
          <p:nvPr/>
        </p:nvSpPr>
        <p:spPr>
          <a:xfrm>
            <a:off x="146666" y="4401395"/>
            <a:ext cx="565826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Variables Selected</a:t>
            </a:r>
          </a:p>
          <a:p>
            <a:pPr algn="ctr"/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checkingstatus1 + duration + history + purpose + savings + installment + others + age + </a:t>
            </a:r>
            <a:r>
              <a:rPr lang="en-US" dirty="0" err="1">
                <a:latin typeface="MS Gothic" panose="020B0609070205080204" pitchFamily="49" charset="-128"/>
                <a:ea typeface="MS Gothic" panose="020B0609070205080204" pitchFamily="49" charset="-128"/>
              </a:rPr>
              <a:t>otherplans</a:t>
            </a:r>
            <a:r>
              <a:rPr lang="en-US" dirty="0">
                <a:latin typeface="MS Gothic" panose="020B0609070205080204" pitchFamily="49" charset="-128"/>
                <a:ea typeface="MS Gothic" panose="020B0609070205080204" pitchFamily="49" charset="-128"/>
              </a:rPr>
              <a:t> + housing + tele + foreign</a:t>
            </a:r>
          </a:p>
          <a:p>
            <a:pPr algn="ctr"/>
            <a:endParaRPr lang="en-US" sz="2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sz="2800" dirty="0">
                <a:latin typeface="MS Gothic" panose="020B0609070205080204" pitchFamily="49" charset="-128"/>
                <a:ea typeface="MS Gothic" panose="020B0609070205080204" pitchFamily="49" charset="-128"/>
              </a:rPr>
              <a:t>20 variables to 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EAAEC-2E2A-493F-8340-ABA4BAC5E2BB}"/>
              </a:ext>
            </a:extLst>
          </p:cNvPr>
          <p:cNvSpPr txBox="1"/>
          <p:nvPr/>
        </p:nvSpPr>
        <p:spPr>
          <a:xfrm>
            <a:off x="6314866" y="5872796"/>
            <a:ext cx="5658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Counterintuitive (-) shows variables added to model</a:t>
            </a:r>
          </a:p>
        </p:txBody>
      </p:sp>
    </p:spTree>
    <p:extLst>
      <p:ext uri="{BB962C8B-B14F-4D97-AF65-F5344CB8AC3E}">
        <p14:creationId xmlns:p14="http://schemas.microsoft.com/office/powerpoint/2010/main" val="1202161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222C3C"/>
      </a:dk2>
      <a:lt2>
        <a:srgbClr val="E8E6E2"/>
      </a:lt2>
      <a:accent1>
        <a:srgbClr val="3668B6"/>
      </a:accent1>
      <a:accent2>
        <a:srgbClr val="48AFC8"/>
      </a:accent2>
      <a:accent3>
        <a:srgbClr val="4C48C8"/>
      </a:accent3>
      <a:accent4>
        <a:srgbClr val="B6364F"/>
      </a:accent4>
      <a:accent5>
        <a:srgbClr val="C86448"/>
      </a:accent5>
      <a:accent6>
        <a:srgbClr val="B68836"/>
      </a:accent6>
      <a:hlink>
        <a:srgbClr val="A67B37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784</Words>
  <Application>Microsoft Office PowerPoint</Application>
  <PresentationFormat>Widescreen</PresentationFormat>
  <Paragraphs>245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MS Gothic</vt:lpstr>
      <vt:lpstr>Arial</vt:lpstr>
      <vt:lpstr>Trade Gothic Next Cond</vt:lpstr>
      <vt:lpstr>Trade Gothic Next Light</vt:lpstr>
      <vt:lpstr>PortalVTI</vt:lpstr>
      <vt:lpstr>STAT 387  Introduction to Statistical Learning  Winter 2022  German Credit</vt:lpstr>
      <vt:lpstr> Exploratory Analysis  </vt:lpstr>
      <vt:lpstr> 14 Categoric  &amp; 7 Numeric Variables  </vt:lpstr>
      <vt:lpstr> Now the variables are in Factor form and our model can use dummy variables  n-1 classes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387  Introduction to Statistical Learning  Winter 2022  German Credit</dc:title>
  <dc:creator>Keaton Spiller</dc:creator>
  <cp:lastModifiedBy>Keaton Spiller</cp:lastModifiedBy>
  <cp:revision>28</cp:revision>
  <dcterms:created xsi:type="dcterms:W3CDTF">2022-03-06T02:48:30Z</dcterms:created>
  <dcterms:modified xsi:type="dcterms:W3CDTF">2022-03-15T18:43:50Z</dcterms:modified>
</cp:coreProperties>
</file>